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87" r:id="rId2"/>
    <p:sldMasterId id="2147483673" r:id="rId3"/>
    <p:sldMasterId id="2147483680" r:id="rId4"/>
  </p:sldMasterIdLst>
  <p:notesMasterIdLst>
    <p:notesMasterId r:id="rId10"/>
  </p:notesMasterIdLst>
  <p:sldIdLst>
    <p:sldId id="257" r:id="rId5"/>
    <p:sldId id="264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8E4"/>
    <a:srgbClr val="A6EE5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/>
    <p:restoredTop sz="94674"/>
  </p:normalViewPr>
  <p:slideViewPr>
    <p:cSldViewPr snapToGrid="0" snapToObjects="1">
      <p:cViewPr>
        <p:scale>
          <a:sx n="125" d="100"/>
          <a:sy n="125" d="100"/>
        </p:scale>
        <p:origin x="184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03492-2F43-BE49-9E7A-50890FA90D67}" type="datetimeFigureOut">
              <a:rPr kumimoji="1" lang="zh-CN" altLang="en-US" smtClean="0"/>
              <a:t>2017/8/24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DDBE8-F923-F44C-8522-298191F1E2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2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DDBE8-F923-F44C-8522-298191F1E26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817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DDBE8-F923-F44C-8522-298191F1E26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308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mailto:amcham@amchamchina.or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befor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49" y="2679192"/>
            <a:ext cx="5017862" cy="932688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3543300" y="5927983"/>
            <a:ext cx="2057400" cy="365125"/>
          </a:xfrm>
        </p:spPr>
        <p:txBody>
          <a:bodyPr/>
          <a:lstStyle>
            <a:lvl1pPr>
              <a:defRPr i="1"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14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1"/>
            <a:ext cx="8067600" cy="1037134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-section 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05516"/>
            <a:ext cx="9144000" cy="6046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0" y="1992603"/>
            <a:ext cx="9144000" cy="1343408"/>
          </a:xfrm>
          <a:prstGeom prst="rect">
            <a:avLst/>
          </a:prstGeom>
        </p:spPr>
        <p:txBody>
          <a:bodyPr lIns="1440000" rIns="1440000" bIns="0" anchor="b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endParaRPr kumimoji="1"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36011"/>
            <a:ext cx="9144000" cy="847476"/>
          </a:xfrm>
          <a:prstGeom prst="rect">
            <a:avLst/>
          </a:prstGeom>
        </p:spPr>
        <p:txBody>
          <a:bodyPr lIns="1440000" tIns="216000" rIns="1440000" bIns="288000"/>
          <a:lstStyle>
            <a:lvl1pPr marL="0" indent="0" algn="ctr">
              <a:buNone/>
              <a:defRPr sz="22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quick start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7" y="2291364"/>
            <a:ext cx="8066087" cy="142179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76C31-4BCF-4C49-B615-AF6A42AD558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quick start (bo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2291364"/>
            <a:ext cx="8066087" cy="318924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0"/>
            <a:ext cx="8067600" cy="14796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6C31-4BCF-4C49-B615-AF6A42AD558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2 bulle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 hasCustomPrompt="1"/>
          </p:nvPr>
        </p:nvSpPr>
        <p:spPr>
          <a:xfrm>
            <a:off x="719138" y="811031"/>
            <a:ext cx="8066087" cy="148033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2291363"/>
            <a:ext cx="3927003" cy="433185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860323" y="2291363"/>
            <a:ext cx="3924901" cy="433185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6C31-4BCF-4C49-B615-AF6A42AD558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img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19138" y="811031"/>
            <a:ext cx="8066087" cy="103713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19138" y="1848162"/>
            <a:ext cx="3589251" cy="4482463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6330625"/>
            <a:ext cx="3589252" cy="266602"/>
          </a:xfrm>
          <a:prstGeom prst="rect">
            <a:avLst/>
          </a:prstGeom>
        </p:spPr>
        <p:txBody>
          <a:bodyPr tIns="72000" bIns="0" anchor="b" anchorCtr="0"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4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547286" y="1848162"/>
            <a:ext cx="4237938" cy="171882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876C31-4BCF-4C49-B615-AF6A42AD558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1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1"/>
            <a:ext cx="8067600" cy="1037134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 to add the slide title, please keep it 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713128" y="1848165"/>
            <a:ext cx="8067335" cy="4492800"/>
          </a:xfrm>
        </p:spPr>
        <p:txBody>
          <a:bodyPr/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713128" y="6339479"/>
            <a:ext cx="3589252" cy="266602"/>
          </a:xfrm>
          <a:prstGeom prst="rect">
            <a:avLst/>
          </a:prstGeom>
        </p:spPr>
        <p:txBody>
          <a:bodyPr tIns="72000" bIns="0" anchor="b" anchorCtr="0"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4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1"/>
            <a:ext cx="8067600" cy="1037134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76C31-4BCF-4C49-B615-AF6A42AD558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-section 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05516"/>
            <a:ext cx="9144000" cy="60469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0" y="1992603"/>
            <a:ext cx="9144000" cy="1343408"/>
          </a:xfrm>
          <a:prstGeom prst="rect">
            <a:avLst/>
          </a:prstGeom>
        </p:spPr>
        <p:txBody>
          <a:bodyPr lIns="1440000" rIns="1440000" bIns="0" anchor="b" anchorCtr="0"/>
          <a:lstStyle>
            <a:lvl1pPr algn="ctr">
              <a:defRPr sz="3800">
                <a:solidFill>
                  <a:schemeClr val="tx2"/>
                </a:solidFill>
              </a:defRPr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endParaRPr kumimoji="1"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36011"/>
            <a:ext cx="9144000" cy="847476"/>
          </a:xfrm>
          <a:prstGeom prst="rect">
            <a:avLst/>
          </a:prstGeom>
        </p:spPr>
        <p:txBody>
          <a:bodyPr lIns="1440000" tIns="216000" rIns="1440000" bIns="288000"/>
          <a:lstStyle>
            <a:lvl1pPr marL="0" indent="0" algn="ctr">
              <a:buNone/>
              <a:defRPr sz="22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quick start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7" y="2291364"/>
            <a:ext cx="8066087" cy="142179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D643F-B467-C848-97A6-B12524D4B4A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0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quick start (bo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2291364"/>
            <a:ext cx="8066087" cy="318924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0"/>
            <a:ext cx="8067600" cy="14796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643F-B467-C848-97A6-B12524D4B4A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2 bulle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 hasCustomPrompt="1"/>
          </p:nvPr>
        </p:nvSpPr>
        <p:spPr>
          <a:xfrm>
            <a:off x="719138" y="811031"/>
            <a:ext cx="8066087" cy="148033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2291363"/>
            <a:ext cx="3927003" cy="433185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860323" y="2291363"/>
            <a:ext cx="3924901" cy="433185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643F-B467-C848-97A6-B12524D4B4A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img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19138" y="811031"/>
            <a:ext cx="8066087" cy="103713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19138" y="1848162"/>
            <a:ext cx="3589251" cy="4482463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6330625"/>
            <a:ext cx="3589252" cy="266602"/>
          </a:xfrm>
          <a:prstGeom prst="rect">
            <a:avLst/>
          </a:prstGeom>
        </p:spPr>
        <p:txBody>
          <a:bodyPr tIns="72000" bIns="0" anchor="b" anchorCtr="0"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4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547286" y="1848162"/>
            <a:ext cx="4237938" cy="171882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CD643F-B467-C848-97A6-B12524D4B4A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1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1"/>
            <a:ext cx="8067600" cy="1037134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 to add the slide title, please keep it 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713128" y="1848165"/>
            <a:ext cx="8067335" cy="4492800"/>
          </a:xfrm>
        </p:spPr>
        <p:txBody>
          <a:bodyPr/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713128" y="6339479"/>
            <a:ext cx="3589252" cy="266602"/>
          </a:xfrm>
          <a:prstGeom prst="rect">
            <a:avLst/>
          </a:prstGeom>
        </p:spPr>
        <p:txBody>
          <a:bodyPr tIns="72000" bIns="0" anchor="b" anchorCtr="0"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4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1"/>
            <a:ext cx="8067600" cy="1037134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43F-B467-C848-97A6-B12524D4B4A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5504688"/>
            <a:ext cx="9144000" cy="13533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538208"/>
            <a:ext cx="2852928" cy="79337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672084" y="5742432"/>
            <a:ext cx="7799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zh-CN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Add:</a:t>
            </a:r>
            <a:r>
              <a:rPr kumimoji="1" lang="zh-CN" altLang="en-US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The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Office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Park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Tower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AB,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6</a:t>
            </a:r>
            <a:r>
              <a:rPr kumimoji="1" lang="en-US" altLang="zh-CN" sz="1100" baseline="300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th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Floor,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No.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err="1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Jintongxi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Road,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Beijing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PRC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100020</a:t>
            </a:r>
            <a:endParaRPr kumimoji="1" lang="en-US" altLang="zh-CN" sz="1100" dirty="0" smtClean="0">
              <a:solidFill>
                <a:schemeClr val="tx1">
                  <a:lumMod val="25000"/>
                  <a:lumOff val="7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ts val="1500"/>
              </a:lnSpc>
            </a:pPr>
            <a:r>
              <a:rPr kumimoji="1" lang="zh-CN" altLang="en-US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地址：中国北京市朝阳区金桐西路</a:t>
            </a:r>
            <a:r>
              <a:rPr kumimoji="1" lang="en-US" altLang="zh-CN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号，远洋光华国际</a:t>
            </a:r>
            <a:r>
              <a:rPr kumimoji="1" lang="en-US" altLang="zh-CN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AB</a:t>
            </a:r>
            <a:r>
              <a:rPr kumimoji="1" lang="zh-CN" altLang="en-US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座</a:t>
            </a:r>
            <a:r>
              <a:rPr kumimoji="1" lang="en-US" altLang="zh-CN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6</a:t>
            </a:r>
            <a:r>
              <a:rPr kumimoji="1" lang="zh-CN" altLang="en-US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层，</a:t>
            </a:r>
            <a:r>
              <a:rPr kumimoji="1" lang="en-US" altLang="zh-CN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100020</a:t>
            </a:r>
          </a:p>
          <a:p>
            <a:pPr algn="ctr">
              <a:lnSpc>
                <a:spcPts val="1500"/>
              </a:lnSpc>
            </a:pPr>
            <a:r>
              <a:rPr kumimoji="1" lang="en-US" altLang="zh-CN" sz="11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Tel: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(8610)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8519-0800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    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|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    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Fax: (8610)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8519-0899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    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|</a:t>
            </a:r>
            <a:r>
              <a:rPr kumimoji="1" lang="zh-CN" altLang="en-US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    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Email: </a:t>
            </a: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  <a:hlinkClick r:id="rId3"/>
              </a:rPr>
              <a:t>amcham@amchamchina.org</a:t>
            </a:r>
            <a:endParaRPr kumimoji="1" lang="en-US" altLang="zh-CN" sz="1100" baseline="0" dirty="0" smtClean="0">
              <a:solidFill>
                <a:schemeClr val="tx1">
                  <a:lumMod val="25000"/>
                  <a:lumOff val="75000"/>
                </a:schemeClr>
              </a:solidFill>
              <a:latin typeface="+mj-ea"/>
              <a:ea typeface="+mj-ea"/>
              <a:sym typeface="Wingdings"/>
            </a:endParaRPr>
          </a:p>
          <a:p>
            <a:pPr algn="ctr">
              <a:lnSpc>
                <a:spcPts val="1500"/>
              </a:lnSpc>
            </a:pPr>
            <a:r>
              <a:rPr kumimoji="1" lang="en-US" altLang="zh-CN" sz="1100" baseline="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Website: </a:t>
            </a:r>
            <a:r>
              <a:rPr kumimoji="1" lang="en-US" altLang="zh-CN" sz="1100" baseline="0" dirty="0" err="1" smtClean="0">
                <a:solidFill>
                  <a:schemeClr val="tx1">
                    <a:lumMod val="25000"/>
                    <a:lumOff val="75000"/>
                  </a:schemeClr>
                </a:solidFill>
                <a:latin typeface="+mj-ea"/>
                <a:ea typeface="+mj-ea"/>
                <a:sym typeface="Wingdings"/>
              </a:rPr>
              <a:t>www.amchamchina.org</a:t>
            </a:r>
            <a:endParaRPr kumimoji="1" lang="en-US" altLang="zh-CN" sz="1100" dirty="0" smtClean="0">
              <a:solidFill>
                <a:schemeClr val="tx1">
                  <a:lumMod val="25000"/>
                  <a:lumOff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6544" y="2208169"/>
            <a:ext cx="6030913" cy="1384995"/>
          </a:xfrm>
        </p:spPr>
        <p:txBody>
          <a:bodyPr anchor="ctr" anchorCtr="0"/>
          <a:lstStyle>
            <a:lvl1pPr marL="0" indent="0" algn="ctr">
              <a:buNone/>
              <a:defRPr sz="4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“thank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0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section 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05516"/>
            <a:ext cx="9144000" cy="6046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0" y="1992603"/>
            <a:ext cx="9144000" cy="1343408"/>
          </a:xfrm>
          <a:prstGeom prst="rect">
            <a:avLst/>
          </a:prstGeom>
        </p:spPr>
        <p:txBody>
          <a:bodyPr lIns="1440000" rIns="1440000" bIns="0" anchor="b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36011"/>
            <a:ext cx="9144000" cy="847476"/>
          </a:xfrm>
          <a:prstGeom prst="rect">
            <a:avLst/>
          </a:prstGeom>
        </p:spPr>
        <p:txBody>
          <a:bodyPr lIns="1440000" tIns="216000" rIns="1440000" bIns="288000"/>
          <a:lstStyle>
            <a:lvl1pPr marL="0" indent="0" algn="ctr">
              <a:buNone/>
              <a:defRPr sz="2200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header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quick start 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7" y="2291364"/>
            <a:ext cx="8066087" cy="142179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quick start (bo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719137" y="2291364"/>
            <a:ext cx="8066087" cy="318924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0"/>
            <a:ext cx="8067600" cy="14796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'-2 bulle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 hasCustomPrompt="1"/>
          </p:nvPr>
        </p:nvSpPr>
        <p:spPr>
          <a:xfrm>
            <a:off x="719138" y="811031"/>
            <a:ext cx="8066087" cy="148033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2291363"/>
            <a:ext cx="3927003" cy="433185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860323" y="2291363"/>
            <a:ext cx="3924901" cy="433185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img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19138" y="811031"/>
            <a:ext cx="8066087" cy="103713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endParaRPr kumimoji="1" lang="zh-CN" altLang="en-US" dirty="0"/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19138" y="1848162"/>
            <a:ext cx="3589251" cy="4482463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6330625"/>
            <a:ext cx="3589252" cy="266602"/>
          </a:xfrm>
          <a:prstGeom prst="rect">
            <a:avLst/>
          </a:prstGeom>
        </p:spPr>
        <p:txBody>
          <a:bodyPr tIns="72000" bIns="0" anchor="b" anchorCtr="0"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4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547286" y="1848162"/>
            <a:ext cx="4237938" cy="171882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 smtClean="0"/>
          </a:p>
          <a:p>
            <a:pPr lvl="2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1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128" y="811031"/>
            <a:ext cx="8067600" cy="1037134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zh-CN" dirty="0" smtClean="0"/>
              <a:t>Here to add the slide title, please keep it short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713128" y="1848165"/>
            <a:ext cx="8067335" cy="4492800"/>
          </a:xfrm>
        </p:spPr>
        <p:txBody>
          <a:bodyPr/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713128" y="6339479"/>
            <a:ext cx="3589252" cy="266602"/>
          </a:xfrm>
          <a:prstGeom prst="rect">
            <a:avLst/>
          </a:prstGeom>
        </p:spPr>
        <p:txBody>
          <a:bodyPr tIns="72000" bIns="0" anchor="b" anchorCtr="0"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4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1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2.xml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4.xml"/><Relationship Id="rId9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占位符 10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0" tIns="288000" rIns="0" bIns="288000" rtlCol="0" anchor="ctr">
            <a:normAutofit/>
          </a:bodyPr>
          <a:lstStyle/>
          <a:p>
            <a:r>
              <a:rPr kumimoji="1" lang="en-US" altLang="zh-CN" dirty="0" smtClean="0"/>
              <a:t>Heretoaddtheslidetitle,andpleasekeepitshort</a:t>
            </a:r>
            <a:endParaRPr kumimoji="1"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4414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altLang="zh-CN" dirty="0" smtClean="0"/>
              <a:t>Heretoaddyourbulletpointsorbodytext</a:t>
            </a:r>
            <a:endParaRPr lang="zh-CN" altLang="en-US" dirty="0" smtClean="0"/>
          </a:p>
          <a:p>
            <a:pPr lvl="1"/>
            <a:r>
              <a:rPr kumimoji="1" lang="en-US" altLang="zh-CN" dirty="0" smtClean="0"/>
              <a:t>Level2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Level3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Level5</a:t>
            </a:r>
            <a:endParaRPr kumimoji="1" lang="zh-CN" altLang="en-US" dirty="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2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71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LucidaGrande" charset="0"/>
        <a:buChar char="■"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LucidaGrande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LucidaGrande" charset="0"/>
        <a:buChar char="◦"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LucidaGrande" charset="0"/>
        <a:buChar char="◆"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49857" y="811032"/>
            <a:ext cx="8794143" cy="604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t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011186" y="298289"/>
            <a:ext cx="2846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200" dirty="0" smtClean="0">
                <a:solidFill>
                  <a:schemeClr val="bg1"/>
                </a:solidFill>
                <a:latin typeface="Eras Bold ITC" charset="0"/>
                <a:ea typeface="Eras Bold ITC" charset="0"/>
                <a:cs typeface="Eras Bold ITC" charset="0"/>
              </a:rPr>
              <a:t>AmCham China</a:t>
            </a:r>
            <a:endParaRPr kumimoji="1" lang="zh-CN" altLang="en-US" sz="2200" dirty="0">
              <a:solidFill>
                <a:schemeClr val="bg1"/>
              </a:solidFill>
              <a:latin typeface="Eras Bold ITC" charset="0"/>
              <a:ea typeface="Eras Bold ITC" charset="0"/>
              <a:cs typeface="Eras Bold ITC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 rot="5400000">
            <a:off x="-1598409" y="4417660"/>
            <a:ext cx="3578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American Chamber of Commerce in the People’s Republic</a:t>
            </a:r>
            <a:r>
              <a:rPr kumimoji="1" lang="en-US" altLang="zh-CN" sz="8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China</a:t>
            </a:r>
            <a:endParaRPr kumimoji="1" lang="zh-CN" alt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标题占位符 11"/>
          <p:cNvSpPr>
            <a:spLocks noGrp="1"/>
          </p:cNvSpPr>
          <p:nvPr>
            <p:ph type="title"/>
          </p:nvPr>
        </p:nvSpPr>
        <p:spPr>
          <a:xfrm>
            <a:off x="713128" y="811031"/>
            <a:ext cx="8067600" cy="1468022"/>
          </a:xfrm>
          <a:prstGeom prst="rect">
            <a:avLst/>
          </a:prstGeom>
        </p:spPr>
        <p:txBody>
          <a:bodyPr vert="horz" lIns="0" tIns="288000" rIns="0" bIns="288000" rtlCol="0" anchor="t" anchorCtr="0">
            <a:spAutoFit/>
          </a:bodyPr>
          <a:lstStyle/>
          <a:p>
            <a:r>
              <a:rPr kumimoji="1" lang="en-US" altLang="zh-CN" dirty="0" smtClean="0"/>
              <a:t>Heretoaddtheslidetitle,andpleasekeepitshort</a:t>
            </a:r>
            <a:endParaRPr kumimoji="1" lang="zh-CN" altLang="en-US" dirty="0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0" y="6361281"/>
            <a:ext cx="349200" cy="244800"/>
          </a:xfrm>
          <a:prstGeom prst="rect">
            <a:avLst/>
          </a:prstGeom>
          <a:solidFill>
            <a:srgbClr val="E1E1E1"/>
          </a:solidFill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7C471DDE-AAF7-6541-8FD4-DA9C6D85566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"/>
          </p:nvPr>
        </p:nvSpPr>
        <p:spPr>
          <a:xfrm>
            <a:off x="716488" y="2279053"/>
            <a:ext cx="8068257" cy="1441420"/>
          </a:xfrm>
          <a:prstGeom prst="rect">
            <a:avLst/>
          </a:prstGeom>
        </p:spPr>
        <p:txBody>
          <a:bodyPr vert="horz" lIns="91440" tIns="36000" rIns="91440" bIns="36000" rtlCol="0">
            <a:spAutoFit/>
          </a:bodyPr>
          <a:lstStyle/>
          <a:p>
            <a:pPr lvl="0"/>
            <a:r>
              <a:rPr kumimoji="1" lang="en-US" altLang="zh-CN" dirty="0" smtClean="0"/>
              <a:t>Heretoaddyourbulletpointsorbodytext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Level2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Level3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53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Tx/>
        <a:buSzTx/>
        <a:buFont typeface="LucidaGrande" charset="0"/>
        <a:buChar char="■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•"/>
        <a:tabLst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◦"/>
        <a:tabLst/>
        <a:defRPr sz="1200" i="1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◆"/>
        <a:tabLst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6011186" y="298289"/>
            <a:ext cx="2846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200" dirty="0" smtClean="0">
                <a:solidFill>
                  <a:schemeClr val="bg1"/>
                </a:solidFill>
                <a:latin typeface="Eras Bold ITC" charset="0"/>
                <a:ea typeface="Eras Bold ITC" charset="0"/>
                <a:cs typeface="Eras Bold ITC" charset="0"/>
              </a:rPr>
              <a:t>AmCham China</a:t>
            </a:r>
            <a:endParaRPr kumimoji="1" lang="zh-CN" altLang="en-US" sz="2200" dirty="0">
              <a:solidFill>
                <a:schemeClr val="bg1"/>
              </a:solidFill>
              <a:latin typeface="Eras Bold ITC" charset="0"/>
              <a:ea typeface="Eras Bold ITC" charset="0"/>
              <a:cs typeface="Eras Bold ITC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 rot="5400000">
            <a:off x="-1598409" y="4417660"/>
            <a:ext cx="3578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American Chamber of Commerce in the People’s Republic</a:t>
            </a:r>
            <a:r>
              <a:rPr kumimoji="1" lang="en-US" altLang="zh-CN" sz="8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China</a:t>
            </a:r>
            <a:endParaRPr kumimoji="1" lang="zh-CN" alt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49857" y="811032"/>
            <a:ext cx="8794143" cy="604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t</a:t>
            </a:r>
            <a:endParaRPr kumimoji="1" lang="zh-CN" altLang="en-US" dirty="0"/>
          </a:p>
        </p:txBody>
      </p:sp>
      <p:sp>
        <p:nvSpPr>
          <p:cNvPr id="14" name="标题占位符 13"/>
          <p:cNvSpPr>
            <a:spLocks noGrp="1"/>
          </p:cNvSpPr>
          <p:nvPr>
            <p:ph type="title"/>
          </p:nvPr>
        </p:nvSpPr>
        <p:spPr>
          <a:xfrm>
            <a:off x="713128" y="811031"/>
            <a:ext cx="8067600" cy="1468022"/>
          </a:xfrm>
          <a:prstGeom prst="rect">
            <a:avLst/>
          </a:prstGeom>
        </p:spPr>
        <p:txBody>
          <a:bodyPr vert="horz" lIns="0" tIns="288000" rIns="0" bIns="288000" rtlCol="0" anchor="t" anchorCtr="0">
            <a:spAutoFit/>
          </a:bodyPr>
          <a:lstStyle/>
          <a:p>
            <a:r>
              <a:rPr kumimoji="1" lang="en-US" altLang="zh-CN" dirty="0" smtClean="0"/>
              <a:t>Heretoaddtheslidetitle,andpleasekeepitshort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4"/>
          </p:nvPr>
        </p:nvSpPr>
        <p:spPr>
          <a:xfrm>
            <a:off x="0" y="6361281"/>
            <a:ext cx="349200" cy="244800"/>
          </a:xfrm>
          <a:prstGeom prst="rect">
            <a:avLst/>
          </a:prstGeom>
          <a:solidFill>
            <a:srgbClr val="E1E1E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11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CD876C31-4BCF-4C49-B615-AF6A42AD558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713128" y="2279053"/>
            <a:ext cx="8067599" cy="1441420"/>
          </a:xfrm>
          <a:prstGeom prst="rect">
            <a:avLst/>
          </a:prstGeom>
        </p:spPr>
        <p:txBody>
          <a:bodyPr vert="horz" wrap="square" lIns="91440" tIns="36000" rIns="91440" bIns="36000" rtlCol="0">
            <a:spAutoFit/>
          </a:bodyPr>
          <a:lstStyle/>
          <a:p>
            <a:pPr lvl="0"/>
            <a:r>
              <a:rPr kumimoji="1" lang="en-US" altLang="zh-CN" dirty="0" smtClean="0"/>
              <a:t>Heretoaddyourbulletpointsorbodytext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Level2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Level3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1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95" r:id="rId6"/>
    <p:sldLayoutId id="214748367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Tx/>
        <a:buSzTx/>
        <a:buFont typeface="LucidaGrande" charset="0"/>
        <a:buChar char="■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•"/>
        <a:tabLst/>
        <a:defRPr sz="14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◦"/>
        <a:tabLst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◆"/>
        <a:tabLst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6011186" y="298289"/>
            <a:ext cx="2846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200" dirty="0" smtClean="0">
                <a:solidFill>
                  <a:schemeClr val="accent3"/>
                </a:solidFill>
                <a:latin typeface="Eras Bold ITC" charset="0"/>
                <a:ea typeface="Eras Bold ITC" charset="0"/>
                <a:cs typeface="Eras Bold ITC" charset="0"/>
              </a:rPr>
              <a:t>AmCham</a:t>
            </a:r>
            <a:r>
              <a:rPr kumimoji="1" lang="en-US" altLang="zh-CN" sz="2200" dirty="0" smtClean="0">
                <a:solidFill>
                  <a:schemeClr val="accent2"/>
                </a:solidFill>
                <a:latin typeface="Eras Bold ITC" charset="0"/>
                <a:ea typeface="Eras Bold ITC" charset="0"/>
                <a:cs typeface="Eras Bold ITC" charset="0"/>
              </a:rPr>
              <a:t>China</a:t>
            </a:r>
            <a:endParaRPr kumimoji="1" lang="zh-CN" altLang="en-US" sz="2200" dirty="0">
              <a:solidFill>
                <a:schemeClr val="accent2"/>
              </a:solidFill>
              <a:latin typeface="Eras Bold ITC" charset="0"/>
              <a:ea typeface="Eras Bold ITC" charset="0"/>
              <a:cs typeface="Eras Bold ITC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 rot="5400000">
            <a:off x="-1598409" y="4417660"/>
            <a:ext cx="3578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American Chamber of Commerce in the People’s Republic</a:t>
            </a:r>
            <a:r>
              <a:rPr kumimoji="1" lang="en-US" altLang="zh-CN" sz="8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 of China</a:t>
            </a:r>
            <a:endParaRPr kumimoji="1" lang="zh-CN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49857" y="811032"/>
            <a:ext cx="8794143" cy="604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t</a:t>
            </a:r>
            <a:endParaRPr kumimoji="1"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13128" y="811031"/>
            <a:ext cx="8067600" cy="1468022"/>
          </a:xfrm>
          <a:prstGeom prst="rect">
            <a:avLst/>
          </a:prstGeom>
        </p:spPr>
        <p:txBody>
          <a:bodyPr vert="horz" lIns="0" tIns="288000" rIns="0" bIns="288000" rtlCol="0" anchor="t" anchorCtr="0">
            <a:spAutoFit/>
          </a:bodyPr>
          <a:lstStyle/>
          <a:p>
            <a:r>
              <a:rPr kumimoji="1" lang="en-US" altLang="zh-CN" dirty="0" smtClean="0"/>
              <a:t>Heretoaddtheslidetitle,andpleasekeepitshort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713128" y="2279053"/>
            <a:ext cx="8067599" cy="1441420"/>
          </a:xfrm>
          <a:prstGeom prst="rect">
            <a:avLst/>
          </a:prstGeom>
        </p:spPr>
        <p:txBody>
          <a:bodyPr vert="horz" lIns="91440" tIns="36000" rIns="91440" bIns="36000" rtlCol="0">
            <a:spAutoFit/>
          </a:bodyPr>
          <a:lstStyle/>
          <a:p>
            <a:pPr lvl="0"/>
            <a:r>
              <a:rPr kumimoji="1" lang="en-US" altLang="zh-CN" dirty="0" smtClean="0"/>
              <a:t>Heretoaddyourbulletpointsorbodytext</a:t>
            </a:r>
          </a:p>
          <a:p>
            <a:pPr lvl="1"/>
            <a:r>
              <a:rPr kumimoji="1" lang="en-US" altLang="zh-CN" dirty="0" smtClean="0"/>
              <a:t>Level2</a:t>
            </a:r>
            <a:endParaRPr kumimoji="1" lang="zh-CN" altLang="en-US" dirty="0" smtClean="0"/>
          </a:p>
          <a:p>
            <a:pPr lvl="2"/>
            <a:r>
              <a:rPr kumimoji="1" lang="en-US" altLang="zh-CN" dirty="0" smtClean="0"/>
              <a:t>Level3</a:t>
            </a:r>
            <a:endParaRPr kumimoji="1" lang="zh-CN" altLang="en-US" dirty="0" smtClean="0"/>
          </a:p>
          <a:p>
            <a:pPr lvl="3"/>
            <a:r>
              <a:rPr kumimoji="1" lang="en-US" altLang="zh-CN" dirty="0" smtClean="0"/>
              <a:t>Level4</a:t>
            </a:r>
            <a:endParaRPr kumimoji="1" lang="zh-CN" altLang="en-US" dirty="0" smtClean="0"/>
          </a:p>
          <a:p>
            <a:pPr lvl="4"/>
            <a:r>
              <a:rPr kumimoji="1" lang="en-US" altLang="zh-CN" dirty="0" smtClean="0"/>
              <a:t>Level5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>
          <a:xfrm>
            <a:off x="0" y="6361281"/>
            <a:ext cx="349200" cy="2448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01CD643F-B467-C848-97A6-B12524D4B4A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92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96" r:id="rId6"/>
    <p:sldLayoutId id="214748368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Tx/>
        <a:buSzTx/>
        <a:buFont typeface="LucidaGrande" charset="0"/>
        <a:buChar char="■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•"/>
        <a:tabLst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◦"/>
        <a:tabLst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LucidaGrande" charset="0"/>
        <a:buChar char="◆"/>
        <a:tabLst/>
        <a:defRPr sz="1200" i="1" u="sng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2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983"/>
            <a:ext cx="9144000" cy="1358028"/>
          </a:xfrm>
        </p:spPr>
        <p:txBody>
          <a:bodyPr/>
          <a:lstStyle/>
          <a:p>
            <a:r>
              <a:rPr lang="en-US" dirty="0" smtClean="0"/>
              <a:t>Decrypting Data Compliance in China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 Trends, 2 Considerations, and 1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28" y="811031"/>
            <a:ext cx="8067600" cy="1037134"/>
          </a:xfrm>
        </p:spPr>
        <p:txBody>
          <a:bodyPr/>
          <a:lstStyle/>
          <a:p>
            <a:r>
              <a:rPr lang="en-US" dirty="0" smtClean="0"/>
              <a:t>Three Legislative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2556" y="4199099"/>
            <a:ext cx="2212257" cy="153720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Data Localization</a:t>
            </a:r>
          </a:p>
          <a:p>
            <a:pPr marL="0" lvl="1" indent="0" algn="ctr">
              <a:buNone/>
            </a:pPr>
            <a:r>
              <a:rPr lang="en-US" dirty="0" smtClean="0"/>
              <a:t>Increasing requirements to store some data in China; many companies are already switching to local data centers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763115" y="4199099"/>
            <a:ext cx="1967625" cy="1567984"/>
          </a:xfrm>
          <a:prstGeom prst="rect">
            <a:avLst/>
          </a:prstGeom>
        </p:spPr>
        <p:txBody>
          <a:bodyPr vert="horz" wrap="square" lIns="91440" tIns="36000" rIns="91440" bIns="36000" rtlCol="0"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LucidaGrande" charset="0"/>
              <a:buChar char="■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•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◦"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i="1" u="sng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◆"/>
              <a:tabLst/>
              <a:defRPr sz="1200" i="1" u="sng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Grande" charset="0"/>
              <a:buNone/>
            </a:pPr>
            <a:r>
              <a:rPr lang="en-US" b="1" dirty="0" smtClean="0"/>
              <a:t>Cross-Border Restrictions</a:t>
            </a:r>
          </a:p>
          <a:p>
            <a:pPr marL="0" lvl="1" indent="0" algn="ctr">
              <a:buFont typeface="LucidaGrande" charset="0"/>
              <a:buNone/>
            </a:pPr>
            <a:r>
              <a:rPr lang="en-US" dirty="0" smtClean="0"/>
              <a:t>More difficult to move data to other countries; some data will require a security review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245103" y="4199099"/>
            <a:ext cx="2295831" cy="1968094"/>
          </a:xfrm>
          <a:prstGeom prst="rect">
            <a:avLst/>
          </a:prstGeom>
        </p:spPr>
        <p:txBody>
          <a:bodyPr vert="horz" wrap="square" lIns="91440" tIns="36000" rIns="91440" bIns="36000" rtlCol="0"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LucidaGrande" charset="0"/>
              <a:buChar char="■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•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◦"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i="1" u="sng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◆"/>
              <a:tabLst/>
              <a:defRPr sz="1200" i="1" u="sng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Grande" charset="0"/>
              <a:buNone/>
            </a:pPr>
            <a:r>
              <a:rPr lang="en-US" b="1" dirty="0" smtClean="0"/>
              <a:t>Government Access</a:t>
            </a:r>
          </a:p>
          <a:p>
            <a:pPr marL="0" lvl="1" indent="0" algn="ctr">
              <a:buFont typeface="LucidaGrande" charset="0"/>
              <a:buNone/>
            </a:pPr>
            <a:r>
              <a:rPr lang="en-US" dirty="0" smtClean="0"/>
              <a:t>Focus on cybersecurity indicates that the government will require companies to provide more access to their data, business processes, and product information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16" y="2183018"/>
            <a:ext cx="1678736" cy="1675938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513" y="2183018"/>
            <a:ext cx="1685009" cy="1680787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958" y="2183018"/>
            <a:ext cx="1675938" cy="1675938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766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1378410" y="2332262"/>
            <a:ext cx="740664" cy="740664"/>
          </a:xfrm>
          <a:prstGeom prst="ellipse">
            <a:avLst/>
          </a:prstGeom>
          <a:noFill/>
          <a:ln w="1270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28604" y="1982456"/>
            <a:ext cx="1440276" cy="1440276"/>
          </a:xfrm>
          <a:prstGeom prst="ellipse">
            <a:avLst/>
          </a:prstGeom>
          <a:noFill/>
          <a:ln w="190500">
            <a:solidFill>
              <a:schemeClr val="accent3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2821" y="1526673"/>
            <a:ext cx="2351842" cy="2351842"/>
          </a:xfrm>
          <a:prstGeom prst="ellipse">
            <a:avLst/>
          </a:prstGeom>
          <a:noFill/>
          <a:ln w="254000">
            <a:solidFill>
              <a:schemeClr val="accent3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5571486" y="2624328"/>
            <a:ext cx="155448" cy="668596"/>
            <a:chOff x="1671018" y="2057400"/>
            <a:chExt cx="155448" cy="668596"/>
          </a:xfrm>
        </p:grpSpPr>
        <p:sp>
          <p:nvSpPr>
            <p:cNvPr id="16" name="矩形 15"/>
            <p:cNvSpPr/>
            <p:nvPr/>
          </p:nvSpPr>
          <p:spPr>
            <a:xfrm>
              <a:off x="1712166" y="2176272"/>
              <a:ext cx="73152" cy="5497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 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1671018" y="2057400"/>
              <a:ext cx="155448" cy="1554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1671018" y="2624328"/>
            <a:ext cx="155448" cy="668596"/>
            <a:chOff x="1671018" y="2057400"/>
            <a:chExt cx="155448" cy="668596"/>
          </a:xfrm>
        </p:grpSpPr>
        <p:sp>
          <p:nvSpPr>
            <p:cNvPr id="5" name="矩形 4"/>
            <p:cNvSpPr/>
            <p:nvPr/>
          </p:nvSpPr>
          <p:spPr>
            <a:xfrm>
              <a:off x="1712166" y="2176272"/>
              <a:ext cx="73152" cy="5497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 </a:t>
              </a:r>
              <a:endParaRPr kumimoji="1"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671018" y="2057400"/>
              <a:ext cx="155448" cy="1554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5438" y="3292924"/>
            <a:ext cx="2880000" cy="2795896"/>
          </a:xfrm>
          <a:solidFill>
            <a:schemeClr val="accent3">
              <a:lumMod val="50000"/>
            </a:schemeClr>
          </a:solidFill>
          <a:ln w="76200">
            <a:solidFill>
              <a:schemeClr val="accent4"/>
            </a:solidFill>
          </a:ln>
        </p:spPr>
        <p:txBody>
          <a:bodyPr lIns="180000" tIns="360000" rIns="201600">
            <a:no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</a:rPr>
              <a:t>Proactive </a:t>
            </a:r>
            <a:r>
              <a:rPr lang="en-US" sz="2200" b="1" dirty="0" smtClean="0">
                <a:solidFill>
                  <a:schemeClr val="bg1"/>
                </a:solidFill>
              </a:rPr>
              <a:t>Planning</a:t>
            </a:r>
            <a:endParaRPr lang="en-US" sz="2200" b="1" dirty="0">
              <a:solidFill>
                <a:schemeClr val="bg1"/>
              </a:solidFill>
            </a:endParaRPr>
          </a:p>
          <a:p>
            <a:pPr marL="0" lvl="1" indent="0" algn="ctr">
              <a:lnSpc>
                <a:spcPct val="12000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Plan ahead by following principles reflected in clear trends to </a:t>
            </a:r>
            <a:r>
              <a:rPr lang="en-US" sz="1800" dirty="0">
                <a:solidFill>
                  <a:schemeClr val="bg1"/>
                </a:solidFill>
              </a:rPr>
              <a:t>avoid last-minute compliance issues and mitigate </a:t>
            </a:r>
            <a:r>
              <a:rPr lang="en-US" sz="1800" dirty="0" smtClean="0">
                <a:solidFill>
                  <a:schemeClr val="bg1"/>
                </a:solidFill>
              </a:rPr>
              <a:t>risk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3128" y="811031"/>
            <a:ext cx="8067600" cy="1037134"/>
          </a:xfrm>
        </p:spPr>
        <p:txBody>
          <a:bodyPr/>
          <a:lstStyle/>
          <a:p>
            <a:r>
              <a:rPr lang="en-US" dirty="0" smtClean="0"/>
              <a:t>Two Strategy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5170062" y="3292924"/>
            <a:ext cx="2880000" cy="2795896"/>
          </a:xfrm>
          <a:prstGeom prst="rect">
            <a:avLst/>
          </a:prstGeom>
          <a:solidFill>
            <a:srgbClr val="7030A0"/>
          </a:solidFill>
          <a:ln w="76200">
            <a:solidFill>
              <a:schemeClr val="accent4"/>
            </a:solidFill>
          </a:ln>
        </p:spPr>
        <p:txBody>
          <a:bodyPr vert="horz" lIns="180000" tIns="360000" rIns="201600" bIns="3600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LucidaGrande" charset="0"/>
              <a:buChar char="■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•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◦"/>
              <a:tabLst/>
              <a:defRPr sz="120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i="1" u="sng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ucidaGrande" charset="0"/>
              <a:buChar char="◆"/>
              <a:tabLst/>
              <a:defRPr sz="1200" i="1" u="sng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Global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Context</a:t>
            </a:r>
          </a:p>
          <a:p>
            <a:pPr marL="0" lvl="1" indent="0" algn="ctr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altLang="zh-CN" sz="1800" dirty="0" smtClean="0">
                <a:solidFill>
                  <a:schemeClr val="bg1"/>
                </a:solidFill>
              </a:rPr>
              <a:t>New </a:t>
            </a:r>
            <a:r>
              <a:rPr lang="en-US" altLang="zh-CN" sz="1800" dirty="0">
                <a:solidFill>
                  <a:schemeClr val="bg1"/>
                </a:solidFill>
              </a:rPr>
              <a:t>laws in other jurisdictions will require global companies to reconfigure systems for a unified and international data strategy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6" name="椭圆 25"/>
          <p:cNvSpPr/>
          <p:nvPr/>
        </p:nvSpPr>
        <p:spPr>
          <a:xfrm>
            <a:off x="5278878" y="2332262"/>
            <a:ext cx="740664" cy="740664"/>
          </a:xfrm>
          <a:prstGeom prst="ellipse">
            <a:avLst/>
          </a:prstGeom>
          <a:noFill/>
          <a:ln w="127000">
            <a:solidFill>
              <a:srgbClr val="7030A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929072" y="1982456"/>
            <a:ext cx="1440276" cy="1440276"/>
          </a:xfrm>
          <a:prstGeom prst="ellipse">
            <a:avLst/>
          </a:prstGeom>
          <a:noFill/>
          <a:ln w="190500">
            <a:solidFill>
              <a:srgbClr val="7030A0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473289" y="1526673"/>
            <a:ext cx="2351842" cy="2351842"/>
          </a:xfrm>
          <a:prstGeom prst="ellipse">
            <a:avLst/>
          </a:prstGeom>
          <a:noFill/>
          <a:ln w="254000">
            <a:solidFill>
              <a:srgbClr val="7030A0">
                <a:alpha val="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1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22226" y="2806633"/>
            <a:ext cx="2868332" cy="539566"/>
            <a:chOff x="631872" y="2954064"/>
            <a:chExt cx="2868332" cy="539566"/>
          </a:xfrm>
        </p:grpSpPr>
        <p:sp>
          <p:nvSpPr>
            <p:cNvPr id="33" name="矩形 32"/>
            <p:cNvSpPr/>
            <p:nvPr/>
          </p:nvSpPr>
          <p:spPr>
            <a:xfrm>
              <a:off x="815546" y="2954064"/>
              <a:ext cx="2684658" cy="5395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31872" y="2954064"/>
              <a:ext cx="157482" cy="539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722226" y="3395701"/>
            <a:ext cx="2868332" cy="539566"/>
            <a:chOff x="631872" y="2954064"/>
            <a:chExt cx="2868332" cy="539566"/>
          </a:xfrm>
        </p:grpSpPr>
        <p:sp>
          <p:nvSpPr>
            <p:cNvPr id="37" name="矩形 36"/>
            <p:cNvSpPr/>
            <p:nvPr/>
          </p:nvSpPr>
          <p:spPr>
            <a:xfrm>
              <a:off x="815546" y="2954064"/>
              <a:ext cx="2684658" cy="5395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31872" y="2954064"/>
              <a:ext cx="157482" cy="539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722226" y="3984769"/>
            <a:ext cx="2868332" cy="539566"/>
            <a:chOff x="631872" y="2954064"/>
            <a:chExt cx="2868332" cy="539566"/>
          </a:xfrm>
        </p:grpSpPr>
        <p:sp>
          <p:nvSpPr>
            <p:cNvPr id="40" name="矩形 39"/>
            <p:cNvSpPr/>
            <p:nvPr/>
          </p:nvSpPr>
          <p:spPr>
            <a:xfrm>
              <a:off x="815546" y="2954064"/>
              <a:ext cx="2684658" cy="5395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31872" y="2954064"/>
              <a:ext cx="157482" cy="539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722226" y="4573837"/>
            <a:ext cx="2868332" cy="965865"/>
            <a:chOff x="631872" y="2954064"/>
            <a:chExt cx="2868332" cy="539566"/>
          </a:xfrm>
        </p:grpSpPr>
        <p:sp>
          <p:nvSpPr>
            <p:cNvPr id="43" name="矩形 42"/>
            <p:cNvSpPr/>
            <p:nvPr/>
          </p:nvSpPr>
          <p:spPr>
            <a:xfrm>
              <a:off x="815546" y="2954064"/>
              <a:ext cx="2684658" cy="5395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31872" y="2954064"/>
              <a:ext cx="157482" cy="539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722226" y="5589204"/>
            <a:ext cx="2868332" cy="791581"/>
            <a:chOff x="631872" y="2954064"/>
            <a:chExt cx="2868332" cy="539566"/>
          </a:xfrm>
        </p:grpSpPr>
        <p:sp>
          <p:nvSpPr>
            <p:cNvPr id="46" name="矩形 45"/>
            <p:cNvSpPr/>
            <p:nvPr/>
          </p:nvSpPr>
          <p:spPr>
            <a:xfrm>
              <a:off x="815546" y="2954064"/>
              <a:ext cx="2684658" cy="5395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31872" y="2954064"/>
              <a:ext cx="157482" cy="539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722226" y="2059941"/>
            <a:ext cx="8067601" cy="45719"/>
          </a:xfrm>
          <a:prstGeom prst="rect">
            <a:avLst/>
          </a:prstGeom>
          <a:solidFill>
            <a:schemeClr val="accent5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227" y="835287"/>
            <a:ext cx="8067600" cy="714744"/>
          </a:xfrm>
        </p:spPr>
        <p:txBody>
          <a:bodyPr/>
          <a:lstStyle/>
          <a:p>
            <a:r>
              <a:rPr lang="en-US" dirty="0" smtClean="0"/>
              <a:t>One Key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71DDE-AAF7-6541-8FD4-DA9C6D85566F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11776" y="2433817"/>
            <a:ext cx="2563792" cy="3638320"/>
          </a:xfrm>
        </p:spPr>
        <p:txBody>
          <a:bodyPr lIns="0" rIns="360000">
            <a:no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en-US" b="1" u="sng" dirty="0" smtClean="0"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pPr marL="0" indent="-207000">
              <a:buNone/>
            </a:pPr>
            <a:r>
              <a:rPr lang="en-US" sz="1300" i="0" dirty="0" smtClean="0">
                <a:latin typeface="Corbel" charset="0"/>
                <a:ea typeface="Corbel" charset="0"/>
                <a:cs typeface="Corbel" charset="0"/>
              </a:rPr>
              <a:t>Review privacy policies for </a:t>
            </a:r>
            <a:br>
              <a:rPr lang="en-US" sz="1300" i="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sz="1300" i="0" dirty="0" smtClean="0">
                <a:latin typeface="Corbel" charset="0"/>
                <a:ea typeface="Corbel" charset="0"/>
                <a:cs typeface="Corbel" charset="0"/>
              </a:rPr>
              <a:t>data collection</a:t>
            </a:r>
          </a:p>
          <a:p>
            <a:pPr marL="0" indent="-207000">
              <a:buNone/>
            </a:pPr>
            <a:r>
              <a:rPr lang="en-US" sz="1300" i="0" dirty="0" smtClean="0">
                <a:latin typeface="Corbel" charset="0"/>
                <a:ea typeface="Corbel" charset="0"/>
                <a:cs typeface="Corbel" charset="0"/>
              </a:rPr>
              <a:t>Determine what data already exists</a:t>
            </a:r>
          </a:p>
          <a:p>
            <a:pPr marL="0" indent="-207000">
              <a:buNone/>
            </a:pPr>
            <a:r>
              <a:rPr lang="en-US" sz="1300" i="0" dirty="0" smtClean="0">
                <a:latin typeface="Corbel" charset="0"/>
                <a:ea typeface="Corbel" charset="0"/>
                <a:cs typeface="Corbel" charset="0"/>
              </a:rPr>
              <a:t>Ascertain where the data is stored</a:t>
            </a:r>
          </a:p>
          <a:p>
            <a:pPr marL="0" indent="-207000">
              <a:buNone/>
            </a:pPr>
            <a:r>
              <a:rPr lang="en-US" sz="1300" i="0" dirty="0" smtClean="0">
                <a:latin typeface="Corbel" charset="0"/>
                <a:ea typeface="Corbel" charset="0"/>
                <a:cs typeface="Corbel" charset="0"/>
              </a:rPr>
              <a:t>Check what systems are in use for tasks like accounting, email, website hosting, CRM, payment processing, etc.</a:t>
            </a:r>
          </a:p>
          <a:p>
            <a:pPr marL="0" indent="-207000">
              <a:spcAft>
                <a:spcPts val="1000"/>
              </a:spcAft>
              <a:buNone/>
            </a:pPr>
            <a:r>
              <a:rPr lang="en-US" sz="1300" i="0" dirty="0" smtClean="0">
                <a:latin typeface="Corbel" charset="0"/>
                <a:ea typeface="Corbel" charset="0"/>
                <a:cs typeface="Corbel" charset="0"/>
              </a:rPr>
              <a:t>Record how company data is accessed by external users or partners</a:t>
            </a:r>
          </a:p>
        </p:txBody>
      </p:sp>
      <p:sp>
        <p:nvSpPr>
          <p:cNvPr id="21" name="矩形 20"/>
          <p:cNvSpPr/>
          <p:nvPr/>
        </p:nvSpPr>
        <p:spPr>
          <a:xfrm>
            <a:off x="631872" y="1641747"/>
            <a:ext cx="796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orbel" charset="0"/>
                <a:ea typeface="Corbel" charset="0"/>
                <a:cs typeface="Corbel" charset="0"/>
              </a:rPr>
              <a:t>Data </a:t>
            </a:r>
            <a:r>
              <a:rPr lang="en-US" altLang="zh-CN" sz="2400" b="1" dirty="0" smtClean="0">
                <a:latin typeface="Corbel" charset="0"/>
                <a:ea typeface="Corbel" charset="0"/>
                <a:cs typeface="Corbel" charset="0"/>
              </a:rPr>
              <a:t>Inventory and Mapping</a:t>
            </a:r>
            <a:endParaRPr lang="zh-CN" altLang="en-US" sz="24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77996" y="3053556"/>
            <a:ext cx="45720" cy="45720"/>
          </a:xfrm>
          <a:prstGeom prst="ellipse">
            <a:avLst/>
          </a:prstGeom>
          <a:solidFill>
            <a:srgbClr val="92D050"/>
          </a:solidFill>
          <a:ln>
            <a:solidFill>
              <a:srgbClr val="A6E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   </a:t>
            </a:r>
            <a:endParaRPr kumimoji="1"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777996" y="3645668"/>
            <a:ext cx="45720" cy="45720"/>
          </a:xfrm>
          <a:prstGeom prst="ellipse">
            <a:avLst/>
          </a:prstGeom>
          <a:solidFill>
            <a:srgbClr val="92D050"/>
          </a:solidFill>
          <a:ln>
            <a:solidFill>
              <a:srgbClr val="A6E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   </a:t>
            </a:r>
            <a:endParaRPr kumimoji="1" lang="zh-CN" altLang="en-US" dirty="0"/>
          </a:p>
        </p:txBody>
      </p:sp>
      <p:sp>
        <p:nvSpPr>
          <p:cNvPr id="52" name="椭圆 51"/>
          <p:cNvSpPr/>
          <p:nvPr/>
        </p:nvSpPr>
        <p:spPr>
          <a:xfrm>
            <a:off x="777996" y="4230284"/>
            <a:ext cx="45720" cy="45720"/>
          </a:xfrm>
          <a:prstGeom prst="ellipse">
            <a:avLst/>
          </a:prstGeom>
          <a:solidFill>
            <a:srgbClr val="92D050"/>
          </a:solidFill>
          <a:ln>
            <a:solidFill>
              <a:srgbClr val="A6E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   </a:t>
            </a:r>
            <a:endParaRPr kumimoji="1" lang="zh-CN" altLang="en-US" dirty="0"/>
          </a:p>
        </p:txBody>
      </p:sp>
      <p:sp>
        <p:nvSpPr>
          <p:cNvPr id="53" name="椭圆 52"/>
          <p:cNvSpPr/>
          <p:nvPr/>
        </p:nvSpPr>
        <p:spPr>
          <a:xfrm>
            <a:off x="777996" y="5032258"/>
            <a:ext cx="45720" cy="45720"/>
          </a:xfrm>
          <a:prstGeom prst="ellipse">
            <a:avLst/>
          </a:prstGeom>
          <a:solidFill>
            <a:srgbClr val="92D050"/>
          </a:solidFill>
          <a:ln>
            <a:solidFill>
              <a:srgbClr val="A6E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   </a:t>
            </a:r>
            <a:endParaRPr kumimoji="1" lang="zh-CN" altLang="en-US" dirty="0"/>
          </a:p>
        </p:txBody>
      </p:sp>
      <p:sp>
        <p:nvSpPr>
          <p:cNvPr id="54" name="椭圆 53"/>
          <p:cNvSpPr/>
          <p:nvPr/>
        </p:nvSpPr>
        <p:spPr>
          <a:xfrm>
            <a:off x="777996" y="5961648"/>
            <a:ext cx="45720" cy="45720"/>
          </a:xfrm>
          <a:prstGeom prst="ellipse">
            <a:avLst/>
          </a:prstGeom>
          <a:solidFill>
            <a:srgbClr val="92D050"/>
          </a:solidFill>
          <a:ln>
            <a:solidFill>
              <a:srgbClr val="A6E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   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3050" y="2370712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>
                <a:latin typeface="Corbel" charset="0"/>
                <a:ea typeface="Corbel" charset="0"/>
                <a:cs typeface="Corbel" charset="0"/>
              </a:rPr>
              <a:t>Data</a:t>
            </a:r>
            <a:endParaRPr lang="zh-CN" altLang="en-US" sz="2000" dirty="0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17" name="组 16"/>
          <p:cNvGrpSpPr/>
          <p:nvPr/>
        </p:nvGrpSpPr>
        <p:grpSpPr>
          <a:xfrm>
            <a:off x="3366274" y="4655681"/>
            <a:ext cx="117720" cy="817435"/>
            <a:chOff x="3209871" y="5283395"/>
            <a:chExt cx="127093" cy="255247"/>
          </a:xfrm>
        </p:grpSpPr>
        <p:sp>
          <p:nvSpPr>
            <p:cNvPr id="75" name="圆角矩形 74"/>
            <p:cNvSpPr/>
            <p:nvPr/>
          </p:nvSpPr>
          <p:spPr>
            <a:xfrm rot="5400000">
              <a:off x="3186481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 rot="5400000">
              <a:off x="3105107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3" name="组 82"/>
          <p:cNvGrpSpPr/>
          <p:nvPr/>
        </p:nvGrpSpPr>
        <p:grpSpPr>
          <a:xfrm>
            <a:off x="3366274" y="5683204"/>
            <a:ext cx="117720" cy="599021"/>
            <a:chOff x="3209871" y="5283395"/>
            <a:chExt cx="127093" cy="255247"/>
          </a:xfrm>
        </p:grpSpPr>
        <p:sp>
          <p:nvSpPr>
            <p:cNvPr id="84" name="圆角矩形 83"/>
            <p:cNvSpPr/>
            <p:nvPr/>
          </p:nvSpPr>
          <p:spPr>
            <a:xfrm rot="5400000">
              <a:off x="3186481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 rot="5400000">
              <a:off x="3105107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6" name="组 85"/>
          <p:cNvGrpSpPr/>
          <p:nvPr/>
        </p:nvGrpSpPr>
        <p:grpSpPr>
          <a:xfrm>
            <a:off x="3366274" y="4065123"/>
            <a:ext cx="117720" cy="393982"/>
            <a:chOff x="3209871" y="5283395"/>
            <a:chExt cx="127093" cy="255247"/>
          </a:xfrm>
        </p:grpSpPr>
        <p:sp>
          <p:nvSpPr>
            <p:cNvPr id="87" name="圆角矩形 86"/>
            <p:cNvSpPr/>
            <p:nvPr/>
          </p:nvSpPr>
          <p:spPr>
            <a:xfrm rot="5400000">
              <a:off x="3186481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 rot="5400000">
              <a:off x="3105107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9" name="组 88"/>
          <p:cNvGrpSpPr/>
          <p:nvPr/>
        </p:nvGrpSpPr>
        <p:grpSpPr>
          <a:xfrm>
            <a:off x="3366274" y="3479130"/>
            <a:ext cx="117720" cy="393982"/>
            <a:chOff x="3209871" y="5283395"/>
            <a:chExt cx="127093" cy="255247"/>
          </a:xfrm>
        </p:grpSpPr>
        <p:sp>
          <p:nvSpPr>
            <p:cNvPr id="90" name="圆角矩形 89"/>
            <p:cNvSpPr/>
            <p:nvPr/>
          </p:nvSpPr>
          <p:spPr>
            <a:xfrm rot="5400000">
              <a:off x="3186481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 rot="5400000">
              <a:off x="3105107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2" name="组 91"/>
          <p:cNvGrpSpPr/>
          <p:nvPr/>
        </p:nvGrpSpPr>
        <p:grpSpPr>
          <a:xfrm>
            <a:off x="3366274" y="2890062"/>
            <a:ext cx="117720" cy="393982"/>
            <a:chOff x="3209871" y="5283395"/>
            <a:chExt cx="127093" cy="255247"/>
          </a:xfrm>
        </p:grpSpPr>
        <p:sp>
          <p:nvSpPr>
            <p:cNvPr id="93" name="圆角矩形 92"/>
            <p:cNvSpPr/>
            <p:nvPr/>
          </p:nvSpPr>
          <p:spPr>
            <a:xfrm rot="5400000">
              <a:off x="3186481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4" name="圆角矩形 93"/>
            <p:cNvSpPr/>
            <p:nvPr/>
          </p:nvSpPr>
          <p:spPr>
            <a:xfrm rot="5400000">
              <a:off x="3105107" y="5388159"/>
              <a:ext cx="255247" cy="4571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3965855" y="2792742"/>
            <a:ext cx="4823971" cy="1469371"/>
          </a:xfrm>
          <a:prstGeom prst="roundRect">
            <a:avLst>
              <a:gd name="adj" fmla="val 748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3874281" y="2983202"/>
            <a:ext cx="207699" cy="207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683898" y="2983202"/>
            <a:ext cx="207699" cy="207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683898" y="3831006"/>
            <a:ext cx="207699" cy="207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/>
          <p:cNvSpPr/>
          <p:nvPr/>
        </p:nvSpPr>
        <p:spPr>
          <a:xfrm>
            <a:off x="4165401" y="3984769"/>
            <a:ext cx="104931" cy="3498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4245529" y="2901715"/>
            <a:ext cx="20495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07000">
              <a:spcBef>
                <a:spcPts val="1000"/>
              </a:spcBef>
              <a:spcAft>
                <a:spcPts val="6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Determine what equipment is in use, especially with regards to networking equipment in China</a:t>
            </a:r>
          </a:p>
        </p:txBody>
      </p:sp>
      <p:sp>
        <p:nvSpPr>
          <p:cNvPr id="101" name="矩形 100"/>
          <p:cNvSpPr/>
          <p:nvPr/>
        </p:nvSpPr>
        <p:spPr>
          <a:xfrm>
            <a:off x="6313766" y="2901715"/>
            <a:ext cx="23200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07000">
              <a:spcBef>
                <a:spcPts val="1000"/>
              </a:spcBef>
              <a:spcAft>
                <a:spcPts val="6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Assess what procurement challenges may arise as a result of the 2016 Cybersecurity Law and related </a:t>
            </a:r>
            <a:r>
              <a:rPr lang="en-US" altLang="zh-CN" sz="140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implementation </a:t>
            </a:r>
            <a:r>
              <a:rPr lang="en-US" altLang="zh-CN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rules</a:t>
            </a:r>
          </a:p>
        </p:txBody>
      </p:sp>
      <p:grpSp>
        <p:nvGrpSpPr>
          <p:cNvPr id="139" name="组 138"/>
          <p:cNvGrpSpPr/>
          <p:nvPr/>
        </p:nvGrpSpPr>
        <p:grpSpPr>
          <a:xfrm>
            <a:off x="4469878" y="4084845"/>
            <a:ext cx="3905851" cy="177268"/>
            <a:chOff x="4469878" y="4232276"/>
            <a:chExt cx="3905851" cy="177268"/>
          </a:xfrm>
        </p:grpSpPr>
        <p:sp>
          <p:nvSpPr>
            <p:cNvPr id="102" name="圆角矩形 101"/>
            <p:cNvSpPr/>
            <p:nvPr/>
          </p:nvSpPr>
          <p:spPr>
            <a:xfrm>
              <a:off x="4469878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4593630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4717382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4841134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4964886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5088638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5212390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5336142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5459894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圆角矩形 112"/>
            <p:cNvSpPr/>
            <p:nvPr/>
          </p:nvSpPr>
          <p:spPr>
            <a:xfrm>
              <a:off x="5583646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圆角矩形 113"/>
            <p:cNvSpPr/>
            <p:nvPr/>
          </p:nvSpPr>
          <p:spPr>
            <a:xfrm>
              <a:off x="5707398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5831150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6" name="圆角矩形 115"/>
            <p:cNvSpPr/>
            <p:nvPr/>
          </p:nvSpPr>
          <p:spPr>
            <a:xfrm>
              <a:off x="5954902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7" name="圆角矩形 116"/>
            <p:cNvSpPr/>
            <p:nvPr/>
          </p:nvSpPr>
          <p:spPr>
            <a:xfrm>
              <a:off x="6078654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8" name="圆角矩形 117"/>
            <p:cNvSpPr/>
            <p:nvPr/>
          </p:nvSpPr>
          <p:spPr>
            <a:xfrm>
              <a:off x="6202406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6326158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6449910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>
              <a:off x="6573662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6697414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6821166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6944918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7068670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圆角矩形 126"/>
            <p:cNvSpPr/>
            <p:nvPr/>
          </p:nvSpPr>
          <p:spPr>
            <a:xfrm>
              <a:off x="7192422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圆角矩形 127"/>
            <p:cNvSpPr/>
            <p:nvPr/>
          </p:nvSpPr>
          <p:spPr>
            <a:xfrm>
              <a:off x="7316174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7439926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1" name="圆角矩形 130"/>
            <p:cNvSpPr/>
            <p:nvPr/>
          </p:nvSpPr>
          <p:spPr>
            <a:xfrm>
              <a:off x="7563678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2" name="圆角矩形 131"/>
            <p:cNvSpPr/>
            <p:nvPr/>
          </p:nvSpPr>
          <p:spPr>
            <a:xfrm>
              <a:off x="7687430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7811182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4" name="圆角矩形 133"/>
            <p:cNvSpPr/>
            <p:nvPr/>
          </p:nvSpPr>
          <p:spPr>
            <a:xfrm>
              <a:off x="7934934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5" name="圆角矩形 134"/>
            <p:cNvSpPr/>
            <p:nvPr/>
          </p:nvSpPr>
          <p:spPr>
            <a:xfrm>
              <a:off x="8058686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6" name="圆角矩形 135"/>
            <p:cNvSpPr/>
            <p:nvPr/>
          </p:nvSpPr>
          <p:spPr>
            <a:xfrm>
              <a:off x="8182438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8306194" y="4232276"/>
              <a:ext cx="69535" cy="177268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0" name="矩形 139"/>
          <p:cNvSpPr/>
          <p:nvPr/>
        </p:nvSpPr>
        <p:spPr>
          <a:xfrm>
            <a:off x="3888422" y="2370712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 smtClean="0">
                <a:latin typeface="Corbel" charset="0"/>
                <a:ea typeface="Corbel" charset="0"/>
                <a:cs typeface="Corbel" charset="0"/>
              </a:rPr>
              <a:t>Hardware</a:t>
            </a:r>
            <a:endParaRPr lang="zh-CN" altLang="en-US" sz="2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3888422" y="4654087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 smtClean="0">
                <a:latin typeface="Corbel" charset="0"/>
                <a:ea typeface="Corbel" charset="0"/>
                <a:cs typeface="Corbel" charset="0"/>
              </a:rPr>
              <a:t>Organization</a:t>
            </a:r>
            <a:endParaRPr lang="zh-CN" altLang="en-US" sz="2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3960187" y="5126400"/>
            <a:ext cx="1738912" cy="1254386"/>
          </a:xfrm>
          <a:prstGeom prst="rect">
            <a:avLst/>
          </a:prstGeom>
          <a:solidFill>
            <a:srgbClr val="AD98E4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1300" dirty="0">
                <a:latin typeface="Corbel" charset="0"/>
                <a:ea typeface="Corbel" charset="0"/>
                <a:cs typeface="Corbel" charset="0"/>
              </a:rPr>
              <a:t>Clarify roles within the organization for legal compliance, data security, and incident </a:t>
            </a:r>
            <a:r>
              <a:rPr lang="en-US" altLang="zh-CN" sz="1300" dirty="0" smtClean="0">
                <a:latin typeface="Corbel" charset="0"/>
                <a:ea typeface="Corbel" charset="0"/>
                <a:cs typeface="Corbel" charset="0"/>
              </a:rPr>
              <a:t>response</a:t>
            </a:r>
            <a:endParaRPr kumimoji="1" lang="zh-CN" altLang="en-US" sz="13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5763725" y="5126400"/>
            <a:ext cx="1174070" cy="1254386"/>
          </a:xfrm>
          <a:prstGeom prst="rect">
            <a:avLst/>
          </a:prstGeom>
          <a:solidFill>
            <a:srgbClr val="AD98E4"/>
          </a:solidFill>
        </p:spPr>
        <p:txBody>
          <a:bodyPr wrap="square" rtlCol="0" anchor="ctr" anchorCtr="0">
            <a:noAutofit/>
          </a:bodyPr>
          <a:lstStyle/>
          <a:p>
            <a:pPr marL="21600">
              <a:spcBef>
                <a:spcPts val="1000"/>
              </a:spcBef>
              <a:spcAft>
                <a:spcPts val="600"/>
              </a:spcAft>
            </a:pPr>
            <a:r>
              <a:rPr lang="en-US" altLang="zh-CN" sz="1300" dirty="0">
                <a:latin typeface="Corbel" charset="0"/>
                <a:ea typeface="Corbel" charset="0"/>
                <a:cs typeface="Corbel" charset="0"/>
              </a:rPr>
              <a:t>Establish best practices and training for employees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7002420" y="5128122"/>
            <a:ext cx="1787405" cy="1252880"/>
          </a:xfrm>
          <a:prstGeom prst="rect">
            <a:avLst/>
          </a:prstGeom>
          <a:solidFill>
            <a:srgbClr val="AD98E4"/>
          </a:solidFill>
        </p:spPr>
        <p:txBody>
          <a:bodyPr wrap="square" rtlCol="0" anchor="ctr" anchorCtr="0">
            <a:noAutofit/>
          </a:bodyPr>
          <a:lstStyle/>
          <a:p>
            <a:pPr marL="21600">
              <a:spcBef>
                <a:spcPts val="1000"/>
              </a:spcBef>
              <a:spcAft>
                <a:spcPts val="600"/>
              </a:spcAft>
            </a:pPr>
            <a:r>
              <a:rPr lang="en-US" altLang="zh-CN" sz="1300" dirty="0">
                <a:latin typeface="Corbel" charset="0"/>
                <a:ea typeface="Corbel" charset="0"/>
                <a:cs typeface="Corbel" charset="0"/>
              </a:rPr>
              <a:t>Communicate key developments and challenges to regional and </a:t>
            </a:r>
            <a:r>
              <a:rPr lang="en-US" altLang="zh-CN" sz="1300" dirty="0" smtClean="0">
                <a:latin typeface="Corbel" charset="0"/>
                <a:ea typeface="Corbel" charset="0"/>
                <a:cs typeface="Corbel" charset="0"/>
              </a:rPr>
              <a:t>global </a:t>
            </a:r>
            <a:r>
              <a:rPr lang="en-US" altLang="zh-CN" sz="1300" dirty="0">
                <a:latin typeface="Corbel" charset="0"/>
                <a:ea typeface="Corbel" charset="0"/>
                <a:cs typeface="Corbel" charset="0"/>
              </a:rPr>
              <a:t>management     </a:t>
            </a:r>
          </a:p>
        </p:txBody>
      </p:sp>
      <p:cxnSp>
        <p:nvCxnSpPr>
          <p:cNvPr id="148" name="直线连接符 147"/>
          <p:cNvCxnSpPr/>
          <p:nvPr/>
        </p:nvCxnSpPr>
        <p:spPr>
          <a:xfrm>
            <a:off x="6286907" y="2983202"/>
            <a:ext cx="0" cy="9895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C-Covers">
  <a:themeElements>
    <a:clrScheme name="AMC-Red">
      <a:dk1>
        <a:srgbClr val="1A1A1A"/>
      </a:dk1>
      <a:lt1>
        <a:sysClr val="window" lastClr="FFFFFF"/>
      </a:lt1>
      <a:dk2>
        <a:srgbClr val="313131"/>
      </a:dk2>
      <a:lt2>
        <a:srgbClr val="E1E1E1"/>
      </a:lt2>
      <a:accent1>
        <a:srgbClr val="EC312E"/>
      </a:accent1>
      <a:accent2>
        <a:srgbClr val="911511"/>
      </a:accent2>
      <a:accent3>
        <a:srgbClr val="0078B8"/>
      </a:accent3>
      <a:accent4>
        <a:srgbClr val="00466E"/>
      </a:accent4>
      <a:accent5>
        <a:srgbClr val="B4B4B4"/>
      </a:accent5>
      <a:accent6>
        <a:srgbClr val="D5C7BB"/>
      </a:accent6>
      <a:hlink>
        <a:srgbClr val="2770B7"/>
      </a:hlink>
      <a:folHlink>
        <a:srgbClr val="6D0A80"/>
      </a:folHlink>
    </a:clrScheme>
    <a:fontScheme name="Corbel&amp;PalatinoLT">
      <a:majorFont>
        <a:latin typeface="Corbel"/>
        <a:ea typeface="Microsoft YaHei"/>
        <a:cs typeface=""/>
      </a:majorFont>
      <a:minorFont>
        <a:latin typeface="Palatino Linotype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pl-4X3 VB-9" id="{FDCF4A23-461C-9242-A209-95AFE24B64F9}" vid="{F920D9EF-851C-2149-837D-D478A1F49E64}"/>
    </a:ext>
  </a:extLst>
</a:theme>
</file>

<file path=ppt/theme/theme2.xml><?xml version="1.0" encoding="utf-8"?>
<a:theme xmlns:a="http://schemas.openxmlformats.org/drawingml/2006/main" name="AmC-blue">
  <a:themeElements>
    <a:clrScheme name="AMC-Blue">
      <a:dk1>
        <a:srgbClr val="1A1A1A"/>
      </a:dk1>
      <a:lt1>
        <a:sysClr val="window" lastClr="FFFFFF"/>
      </a:lt1>
      <a:dk2>
        <a:srgbClr val="313131"/>
      </a:dk2>
      <a:lt2>
        <a:srgbClr val="E1E1E1"/>
      </a:lt2>
      <a:accent1>
        <a:srgbClr val="0078B8"/>
      </a:accent1>
      <a:accent2>
        <a:srgbClr val="00466E"/>
      </a:accent2>
      <a:accent3>
        <a:srgbClr val="A2D6D0"/>
      </a:accent3>
      <a:accent4>
        <a:srgbClr val="F8B500"/>
      </a:accent4>
      <a:accent5>
        <a:srgbClr val="93765B"/>
      </a:accent5>
      <a:accent6>
        <a:srgbClr val="EC312E"/>
      </a:accent6>
      <a:hlink>
        <a:srgbClr val="2770B7"/>
      </a:hlink>
      <a:folHlink>
        <a:srgbClr val="6D0A80"/>
      </a:folHlink>
    </a:clrScheme>
    <a:fontScheme name="Corbel&amp;PalatinoLT">
      <a:majorFont>
        <a:latin typeface="Corbel"/>
        <a:ea typeface="Microsoft YaHei"/>
        <a:cs typeface=""/>
      </a:majorFont>
      <a:minorFont>
        <a:latin typeface="Palatino Linotype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pl-4X3 VB-9" id="{FDCF4A23-461C-9242-A209-95AFE24B64F9}" vid="{9DC8F211-224B-3B49-B347-9410DB7941F7}"/>
    </a:ext>
  </a:extLst>
</a:theme>
</file>

<file path=ppt/theme/theme3.xml><?xml version="1.0" encoding="utf-8"?>
<a:theme xmlns:a="http://schemas.openxmlformats.org/drawingml/2006/main" name="AmC-Red">
  <a:themeElements>
    <a:clrScheme name="AMC-Red">
      <a:dk1>
        <a:srgbClr val="1A1A1A"/>
      </a:dk1>
      <a:lt1>
        <a:sysClr val="window" lastClr="FFFFFF"/>
      </a:lt1>
      <a:dk2>
        <a:srgbClr val="313131"/>
      </a:dk2>
      <a:lt2>
        <a:srgbClr val="E1E1E1"/>
      </a:lt2>
      <a:accent1>
        <a:srgbClr val="EC312E"/>
      </a:accent1>
      <a:accent2>
        <a:srgbClr val="911511"/>
      </a:accent2>
      <a:accent3>
        <a:srgbClr val="0078B8"/>
      </a:accent3>
      <a:accent4>
        <a:srgbClr val="00466E"/>
      </a:accent4>
      <a:accent5>
        <a:srgbClr val="B4B4B4"/>
      </a:accent5>
      <a:accent6>
        <a:srgbClr val="D5C7BB"/>
      </a:accent6>
      <a:hlink>
        <a:srgbClr val="2770B7"/>
      </a:hlink>
      <a:folHlink>
        <a:srgbClr val="6D0A80"/>
      </a:folHlink>
    </a:clrScheme>
    <a:fontScheme name="Corbel&amp;PalatinoLT">
      <a:majorFont>
        <a:latin typeface="Corbel"/>
        <a:ea typeface="Microsoft YaHei"/>
        <a:cs typeface=""/>
      </a:majorFont>
      <a:minorFont>
        <a:latin typeface="Palatino Linotype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pl-4X3 VB-9" id="{FDCF4A23-461C-9242-A209-95AFE24B64F9}" vid="{90AEA908-D0C7-A641-B1D1-76534BDBAA64}"/>
    </a:ext>
  </a:extLst>
</a:theme>
</file>

<file path=ppt/theme/theme4.xml><?xml version="1.0" encoding="utf-8"?>
<a:theme xmlns:a="http://schemas.openxmlformats.org/drawingml/2006/main" name="AmC-Gray">
  <a:themeElements>
    <a:clrScheme name="AMC-Gray">
      <a:dk1>
        <a:srgbClr val="1A1A1A"/>
      </a:dk1>
      <a:lt1>
        <a:sysClr val="window" lastClr="FFFFFF"/>
      </a:lt1>
      <a:dk2>
        <a:srgbClr val="93765B"/>
      </a:dk2>
      <a:lt2>
        <a:srgbClr val="A2D6D0"/>
      </a:lt2>
      <a:accent1>
        <a:srgbClr val="B4B4B4"/>
      </a:accent1>
      <a:accent2>
        <a:srgbClr val="EC312E"/>
      </a:accent2>
      <a:accent3>
        <a:srgbClr val="0078B8"/>
      </a:accent3>
      <a:accent4>
        <a:srgbClr val="4D3417"/>
      </a:accent4>
      <a:accent5>
        <a:srgbClr val="00655A"/>
      </a:accent5>
      <a:accent6>
        <a:srgbClr val="00466E"/>
      </a:accent6>
      <a:hlink>
        <a:srgbClr val="2770B7"/>
      </a:hlink>
      <a:folHlink>
        <a:srgbClr val="6D0A80"/>
      </a:folHlink>
    </a:clrScheme>
    <a:fontScheme name="Corbel&amp;PalatinoLT">
      <a:majorFont>
        <a:latin typeface="Corbel"/>
        <a:ea typeface="Microsoft YaHei"/>
        <a:cs typeface=""/>
      </a:majorFont>
      <a:minorFont>
        <a:latin typeface="Palatino Linotype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pl-4X3 VB-9" id="{FDCF4A23-461C-9242-A209-95AFE24B64F9}" vid="{CC0E3966-3E6F-3140-9278-97A6930BA419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216</Words>
  <Application>Microsoft Macintosh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Corbel</vt:lpstr>
      <vt:lpstr>DengXian</vt:lpstr>
      <vt:lpstr>Eras Bold ITC</vt:lpstr>
      <vt:lpstr>LucidaGrande</vt:lpstr>
      <vt:lpstr>Microsoft YaHei</vt:lpstr>
      <vt:lpstr>Palatino Linotype</vt:lpstr>
      <vt:lpstr>SimSun</vt:lpstr>
      <vt:lpstr>Wingdings</vt:lpstr>
      <vt:lpstr>AmC-Covers</vt:lpstr>
      <vt:lpstr>AmC-blue</vt:lpstr>
      <vt:lpstr>AmC-Red</vt:lpstr>
      <vt:lpstr>AmC-Gray</vt:lpstr>
      <vt:lpstr>PowerPoint Presentation</vt:lpstr>
      <vt:lpstr>Decrypting Data Compliance in China</vt:lpstr>
      <vt:lpstr>Three Legislative Trends</vt:lpstr>
      <vt:lpstr>Two Strategy Considerations</vt:lpstr>
      <vt:lpstr>One Key Action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Aaron Kruse</cp:lastModifiedBy>
  <cp:revision>22</cp:revision>
  <dcterms:modified xsi:type="dcterms:W3CDTF">2017-08-24T07:13:19Z</dcterms:modified>
</cp:coreProperties>
</file>